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8"/>
  </p:notesMasterIdLst>
  <p:sldIdLst>
    <p:sldId id="859" r:id="rId2"/>
    <p:sldId id="860" r:id="rId3"/>
    <p:sldId id="861" r:id="rId4"/>
    <p:sldId id="862" r:id="rId5"/>
    <p:sldId id="863" r:id="rId6"/>
    <p:sldId id="864" r:id="rId7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B0F0"/>
    <a:srgbClr val="E8F6FD"/>
    <a:srgbClr val="39B97A"/>
    <a:srgbClr val="1EB26A"/>
    <a:srgbClr val="E3F2E7"/>
    <a:srgbClr val="FF0000"/>
    <a:srgbClr val="8DC369"/>
    <a:srgbClr val="009900"/>
    <a:srgbClr val="62812B"/>
    <a:srgbClr val="A0C83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99" autoAdjust="0"/>
    <p:restoredTop sz="98792" autoAdjust="0"/>
  </p:normalViewPr>
  <p:slideViewPr>
    <p:cSldViewPr>
      <p:cViewPr varScale="1">
        <p:scale>
          <a:sx n="111" d="100"/>
          <a:sy n="111" d="100"/>
        </p:scale>
        <p:origin x="504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923330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36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英语完形填空与阅读理解 八年级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2025/9/13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第二部分　能力进阶篇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进阶训练　</a:t>
            </a:r>
            <a:r>
              <a:rPr lang="en-US" altLang="zh-CN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8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02274" y="404664"/>
            <a:ext cx="11409556" cy="1475227"/>
          </a:xfrm>
          <a:prstGeom prst="rect">
            <a:avLst/>
          </a:prstGeom>
        </p:spPr>
      </p:pic>
      <p:pic>
        <p:nvPicPr>
          <p:cNvPr id="4" name="新趋势题型-4字.eps" descr="id:2147500408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656078" y="1903586"/>
            <a:ext cx="4896544" cy="589310"/>
          </a:xfrm>
          <a:prstGeom prst="rect">
            <a:avLst/>
          </a:prstGeom>
        </p:spPr>
      </p:pic>
      <p:sp>
        <p:nvSpPr>
          <p:cNvPr id="5" name="内容占位符 1"/>
          <p:cNvSpPr txBox="1">
            <a:spLocks/>
          </p:cNvSpPr>
          <p:nvPr/>
        </p:nvSpPr>
        <p:spPr bwMode="auto">
          <a:xfrm>
            <a:off x="874054" y="1700808"/>
            <a:ext cx="11003926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                              </a:t>
            </a:r>
            <a:r>
              <a:rPr lang="zh-CN" altLang="en-US" smtClean="0">
                <a:solidFill>
                  <a:srgbClr val="00B0F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语法</a:t>
            </a:r>
            <a:r>
              <a:rPr lang="zh-CN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填空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0" name="内容占位符 2"/>
          <p:cNvSpPr>
            <a:spLocks noGrp="1"/>
          </p:cNvSpPr>
          <p:nvPr>
            <p:ph idx="1"/>
          </p:nvPr>
        </p:nvSpPr>
        <p:spPr>
          <a:xfrm>
            <a:off x="360854" y="4987091"/>
            <a:ext cx="11485848" cy="818173"/>
          </a:xfrm>
        </p:spPr>
        <p:txBody>
          <a:bodyPr/>
          <a:lstStyle/>
          <a:p>
            <a:pPr algn="r" hangingPunct="0"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龙东地区中考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0590" y="2620372"/>
            <a:ext cx="3024336" cy="790377"/>
          </a:xfrm>
          <a:prstGeom prst="rect">
            <a:avLst/>
          </a:prstGeom>
        </p:spPr>
      </p:pic>
      <p:sp>
        <p:nvSpPr>
          <p:cNvPr id="12" name="内容占位符 1"/>
          <p:cNvSpPr txBox="1">
            <a:spLocks/>
          </p:cNvSpPr>
          <p:nvPr/>
        </p:nvSpPr>
        <p:spPr bwMode="auto">
          <a:xfrm>
            <a:off x="360854" y="2571869"/>
            <a:ext cx="11485848" cy="25853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本文主要介绍了中国的一些学校开始放春假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这个活动得到了政府的支持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同时也带来了一些问题。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001053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40065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714375" algn="l"/>
                <a:tab pos="5645150" algn="l"/>
                <a:tab pos="9861550" algn="l"/>
              </a:tabLst>
            </a:pPr>
            <a:r>
              <a:rPr lang="en-US" altLang="zh-CN" sz="25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In </a:t>
            </a:r>
            <a:r>
              <a:rPr lang="en-US" altLang="zh-CN" sz="25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China</a:t>
            </a:r>
            <a:r>
              <a:rPr lang="en-US" altLang="zh-CN" sz="2500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students usually have summer and winter vacations and public holidays. But now, thanks to </a:t>
            </a:r>
            <a:r>
              <a:rPr lang="en-US" altLang="zh-CN" sz="2500" spc="-1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sz="2500" u="sng" spc="-1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2500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government a</a:t>
            </a:r>
            <a:r>
              <a:rPr lang="en-US" altLang="zh-CN" sz="25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ction plan introduced in March, many schools are adding extra days off. The idea is that some primary and secondary schools could add spring and autumn </a:t>
            </a:r>
            <a:r>
              <a:rPr lang="en-US" altLang="zh-CN" sz="25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sz="25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5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zh-CN" altLang="zh-CN" sz="25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z="25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5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break</a:t>
            </a:r>
            <a:r>
              <a:rPr lang="zh-CN" altLang="zh-CN" sz="25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5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for students based on their own needs</a:t>
            </a:r>
            <a:r>
              <a:rPr lang="en-US" altLang="zh-CN" sz="25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5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2654380" y="1431394"/>
            <a:ext cx="425116" cy="4770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500">
                <a:ea typeface="Times New Roman" panose="02020603050405020304" pitchFamily="18" charset="0"/>
              </a:rPr>
              <a:t> </a:t>
            </a:r>
            <a:r>
              <a:rPr lang="en-US" altLang="zh-CN" sz="2500"/>
              <a:t>a</a:t>
            </a:r>
            <a:endParaRPr lang="zh-CN" altLang="en-US" sz="2500"/>
          </a:p>
        </p:txBody>
      </p:sp>
      <p:sp>
        <p:nvSpPr>
          <p:cNvPr id="4" name="矩形 3"/>
          <p:cNvSpPr/>
          <p:nvPr/>
        </p:nvSpPr>
        <p:spPr>
          <a:xfrm>
            <a:off x="3158067" y="2569483"/>
            <a:ext cx="1105431" cy="4770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500" smtClean="0"/>
              <a:t>breaks</a:t>
            </a:r>
            <a:endParaRPr lang="zh-CN" altLang="en-US" sz="2500"/>
          </a:p>
        </p:txBody>
      </p:sp>
      <p:sp>
        <p:nvSpPr>
          <p:cNvPr id="5" name="内容占位符 4"/>
          <p:cNvSpPr txBox="1">
            <a:spLocks/>
          </p:cNvSpPr>
          <p:nvPr/>
        </p:nvSpPr>
        <p:spPr bwMode="auto">
          <a:xfrm>
            <a:off x="360854" y="3045584"/>
            <a:ext cx="11485848" cy="18235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500" spc="-1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1. </a:t>
            </a:r>
            <a:r>
              <a:rPr lang="en-US" altLang="zh-CN" sz="25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5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5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5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句意：但现在，多亏了政府</a:t>
            </a:r>
            <a:r>
              <a:rPr lang="en-US" altLang="zh-CN" sz="25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sz="25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月份推出的一项行动计划，许多学校都在增加额外的假期。此处表示</a:t>
            </a:r>
            <a:r>
              <a:rPr lang="en-US" altLang="zh-CN" sz="2500" b="1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“</a:t>
            </a:r>
            <a:r>
              <a:rPr lang="zh-CN" altLang="zh-CN" sz="25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一项计划</a:t>
            </a:r>
            <a:r>
              <a:rPr lang="en-US" altLang="zh-CN" sz="2500" b="1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”</a:t>
            </a:r>
            <a:r>
              <a:rPr lang="zh-CN" altLang="zh-CN" sz="25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，因此用不定冠词</a:t>
            </a:r>
            <a:r>
              <a:rPr lang="en-US" altLang="zh-CN" sz="25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25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或</a:t>
            </a:r>
            <a:r>
              <a:rPr lang="en-US" altLang="zh-CN" sz="25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</a:t>
            </a:r>
            <a:r>
              <a:rPr lang="zh-CN" altLang="zh-CN" sz="25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修饰；且</a:t>
            </a:r>
            <a:r>
              <a:rPr lang="en-US" altLang="zh-CN" sz="25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plan</a:t>
            </a:r>
            <a:r>
              <a:rPr lang="zh-CN" altLang="zh-CN" sz="25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的发音以辅音音素开头，因此用</a:t>
            </a:r>
            <a:r>
              <a:rPr lang="en-US" altLang="zh-CN" sz="25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25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修饰。故填</a:t>
            </a:r>
            <a:r>
              <a:rPr lang="en-US" altLang="zh-CN" sz="25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25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5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内容占位符 4"/>
          <p:cNvSpPr txBox="1">
            <a:spLocks/>
          </p:cNvSpPr>
          <p:nvPr/>
        </p:nvSpPr>
        <p:spPr bwMode="auto">
          <a:xfrm>
            <a:off x="360854" y="4702792"/>
            <a:ext cx="11485848" cy="17505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500" spc="-1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2. </a:t>
            </a:r>
            <a:r>
              <a:rPr lang="en-US" altLang="zh-CN" sz="25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5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5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5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句意：这个想法是，一些小学和中学可以根据学生自己的需要增加春假和秋假。根据</a:t>
            </a:r>
            <a:r>
              <a:rPr lang="en-US" altLang="zh-CN" sz="25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“spring and autumn”</a:t>
            </a:r>
            <a:r>
              <a:rPr lang="zh-CN" altLang="zh-CN" sz="25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可知，此处表示春假和秋假。因此</a:t>
            </a:r>
            <a:r>
              <a:rPr lang="en-US" altLang="zh-CN" sz="25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break</a:t>
            </a:r>
            <a:r>
              <a:rPr lang="zh-CN" altLang="zh-CN" sz="25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用复数形式。故填</a:t>
            </a:r>
            <a:r>
              <a:rPr lang="en-US" altLang="zh-CN" sz="25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breaks</a:t>
            </a:r>
            <a:r>
              <a:rPr lang="zh-CN" altLang="zh-CN" sz="25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5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972970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677656"/>
          </a:xfrm>
        </p:spPr>
        <p:txBody>
          <a:bodyPr/>
          <a:lstStyle/>
          <a:p>
            <a:pPr indent="714375" hangingPunct="0">
              <a:spcAft>
                <a:spcPts val="0"/>
              </a:spcAf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Guangzhou, 310 students from Yuyan Middle School </a:t>
            </a:r>
            <a:r>
              <a:rPr lang="en-US" altLang="zh-CN" sz="28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2800" u="sng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enjoy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five-day spring break in March. They looked into history </a:t>
            </a:r>
            <a:r>
              <a:rPr lang="en-US" altLang="zh-CN" sz="28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z="28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sz="280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science at sites like the Museum of Dr Sun Yat-sen, the Hong Kong-Zhuhai-Macao Bridge, and Zhuhai Aerospace Land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珠海太空中心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8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9972014" y="812473"/>
            <a:ext cx="138211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enjoyed</a:t>
            </a:r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10936994" y="1562588"/>
            <a:ext cx="76495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and</a:t>
            </a:r>
            <a:endParaRPr lang="zh-CN" altLang="en-US"/>
          </a:p>
        </p:txBody>
      </p:sp>
      <p:sp>
        <p:nvSpPr>
          <p:cNvPr id="5" name="内容占位符 4"/>
          <p:cNvSpPr txBox="1">
            <a:spLocks/>
          </p:cNvSpPr>
          <p:nvPr/>
        </p:nvSpPr>
        <p:spPr bwMode="auto">
          <a:xfrm>
            <a:off x="360854" y="3324639"/>
            <a:ext cx="11485848" cy="203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8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3. </a:t>
            </a:r>
            <a:r>
              <a:rPr lang="en-US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句意：在广州，来自玉岩中学的</a:t>
            </a:r>
            <a:r>
              <a:rPr lang="en-US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310</a:t>
            </a:r>
            <a:r>
              <a:rPr lang="zh-CN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名学生在三月享受了为期五天的春假。根据下文的</a:t>
            </a:r>
            <a:r>
              <a:rPr lang="en-US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“looked”</a:t>
            </a:r>
            <a:r>
              <a:rPr lang="zh-CN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可知，此句时态为一般过去时。因此用</a:t>
            </a:r>
            <a:r>
              <a:rPr lang="en-US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enjoy</a:t>
            </a:r>
            <a:r>
              <a:rPr lang="zh-CN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的过去式。故填</a:t>
            </a:r>
            <a:r>
              <a:rPr lang="en-US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enjoyed</a:t>
            </a:r>
            <a:r>
              <a:rPr lang="zh-CN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8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内容占位符 4"/>
          <p:cNvSpPr txBox="1">
            <a:spLocks/>
          </p:cNvSpPr>
          <p:nvPr/>
        </p:nvSpPr>
        <p:spPr bwMode="auto">
          <a:xfrm>
            <a:off x="360854" y="5249861"/>
            <a:ext cx="11485848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8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4. </a:t>
            </a:r>
            <a:r>
              <a:rPr lang="en-US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句意：他们在孙中山纪念馆、港珠澳大桥、珠海太空中心等地方研究历史和科学。</a:t>
            </a:r>
            <a:r>
              <a:rPr lang="en-US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zh-CN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连接两个并列宾语。故填</a:t>
            </a:r>
            <a:r>
              <a:rPr lang="en-US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zh-CN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8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97297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659859"/>
            <a:ext cx="11485848" cy="2086853"/>
          </a:xfrm>
        </p:spPr>
        <p:txBody>
          <a:bodyPr/>
          <a:lstStyle/>
          <a:p>
            <a:pPr indent="914400" hangingPunct="0">
              <a:spcAft>
                <a:spcPts val="0"/>
              </a:spcAft>
            </a:pPr>
            <a:r>
              <a:rPr lang="en-US" altLang="zh-CN" sz="3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Also, students can enjoy </a:t>
            </a:r>
            <a:r>
              <a:rPr lang="en-US" altLang="zh-CN" sz="30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5.</a:t>
            </a:r>
            <a:r>
              <a:rPr lang="zh-CN" altLang="zh-CN" sz="3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sz="3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3000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zh-CN" altLang="zh-CN" sz="3000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3000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spring break with families. It can help bring families </a:t>
            </a:r>
            <a:r>
              <a:rPr lang="en-US" altLang="zh-CN" sz="3000" spc="-1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6.</a:t>
            </a:r>
            <a:r>
              <a:rPr lang="zh-CN" altLang="zh-CN" sz="3000" u="sng" spc="-1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en-US" sz="3000" u="sng" spc="-100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zh-CN" altLang="zh-CN" sz="3000" spc="-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3000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close</a:t>
            </a:r>
            <a:r>
              <a:rPr lang="zh-CN" altLang="zh-CN" sz="3000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3000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together and reduce stress in studyin</a:t>
            </a:r>
            <a:r>
              <a:rPr lang="en-US" altLang="zh-CN" sz="3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g.</a:t>
            </a:r>
            <a:endParaRPr lang="zh-CN" altLang="zh-CN" sz="30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6152647" y="788227"/>
            <a:ext cx="976549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000"/>
              <a:t>their</a:t>
            </a:r>
            <a:endParaRPr lang="zh-CN" altLang="en-US" sz="3000"/>
          </a:p>
        </p:txBody>
      </p:sp>
      <p:sp>
        <p:nvSpPr>
          <p:cNvPr id="4" name="矩形 3"/>
          <p:cNvSpPr/>
          <p:nvPr/>
        </p:nvSpPr>
        <p:spPr>
          <a:xfrm>
            <a:off x="6082011" y="1457068"/>
            <a:ext cx="1148071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000"/>
              <a:t>closer</a:t>
            </a:r>
            <a:endParaRPr lang="zh-CN" altLang="en-US" sz="3000"/>
          </a:p>
        </p:txBody>
      </p:sp>
      <p:sp>
        <p:nvSpPr>
          <p:cNvPr id="5" name="内容占位符 4"/>
          <p:cNvSpPr txBox="1">
            <a:spLocks/>
          </p:cNvSpPr>
          <p:nvPr/>
        </p:nvSpPr>
        <p:spPr bwMode="auto">
          <a:xfrm>
            <a:off x="342950" y="2679008"/>
            <a:ext cx="11485848" cy="20821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30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5. </a:t>
            </a:r>
            <a:r>
              <a:rPr lang="en-US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句意：此外，学生们可以和家人一起享受他们的春假。</a:t>
            </a:r>
            <a:r>
              <a:rPr lang="en-US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spring break</a:t>
            </a:r>
            <a:r>
              <a:rPr lang="zh-CN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是名词，前面需要一个形容词性物主代词修饰。故填</a:t>
            </a:r>
            <a:r>
              <a:rPr lang="en-US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their</a:t>
            </a:r>
            <a:r>
              <a:rPr lang="zh-CN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3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内容占位符 4"/>
          <p:cNvSpPr txBox="1">
            <a:spLocks/>
          </p:cNvSpPr>
          <p:nvPr/>
        </p:nvSpPr>
        <p:spPr bwMode="auto">
          <a:xfrm>
            <a:off x="342950" y="4598381"/>
            <a:ext cx="11485848" cy="20821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30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6. </a:t>
            </a:r>
            <a:r>
              <a:rPr lang="en-US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句意：它可以帮助家庭更紧密地联系在一起，减少学习中的压力。相对于之前没有春假而言，它帮助家庭更紧密地联系在一起，因此此处用比较级形式。故填</a:t>
            </a:r>
            <a:r>
              <a:rPr lang="en-US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closer</a:t>
            </a:r>
            <a:r>
              <a:rPr lang="zh-CN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3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820179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693668"/>
            <a:ext cx="11485848" cy="2292935"/>
          </a:xfrm>
        </p:spPr>
        <p:txBody>
          <a:bodyPr/>
          <a:lstStyle/>
          <a:p>
            <a:pPr indent="714375"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However, there </a:t>
            </a:r>
            <a:r>
              <a:rPr lang="en-US" altLang="zh-CN" sz="22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7.</a:t>
            </a:r>
            <a:r>
              <a:rPr lang="zh-CN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some challenges. Not all parents can take time off when their kids do, so some children may end up </a:t>
            </a:r>
            <a:r>
              <a:rPr lang="en-US" altLang="zh-CN" sz="22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8.</a:t>
            </a:r>
            <a:r>
              <a:rPr lang="zh-CN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stay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home and playing on their phones. Schools also need </a:t>
            </a:r>
            <a:r>
              <a:rPr lang="en-US" altLang="zh-CN" sz="22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9.</a:t>
            </a:r>
            <a:r>
              <a:rPr lang="zh-CN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find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way to fit all their lessons into the new schedule. To make these breaks work </a:t>
            </a:r>
            <a:r>
              <a:rPr lang="en-US" altLang="zh-CN" sz="22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10.</a:t>
            </a:r>
            <a:r>
              <a:rPr lang="zh-CN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22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</a:t>
            </a:r>
            <a:r>
              <a:rPr lang="zh-CN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good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），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government, schools, parents and communities need to work together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307145" y="692696"/>
            <a:ext cx="529312" cy="53245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200" b="0"/>
              <a:t>are</a:t>
            </a:r>
            <a:endParaRPr lang="zh-CN" altLang="en-US" sz="2200" b="0"/>
          </a:p>
        </p:txBody>
      </p:sp>
      <p:sp>
        <p:nvSpPr>
          <p:cNvPr id="4" name="矩形 3"/>
          <p:cNvSpPr/>
          <p:nvPr/>
        </p:nvSpPr>
        <p:spPr>
          <a:xfrm>
            <a:off x="5447134" y="1079095"/>
            <a:ext cx="998991" cy="53245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200" b="0"/>
              <a:t>staying</a:t>
            </a:r>
            <a:endParaRPr lang="zh-CN" altLang="en-US" sz="2200" b="0"/>
          </a:p>
        </p:txBody>
      </p:sp>
      <p:sp>
        <p:nvSpPr>
          <p:cNvPr id="5" name="矩形 4"/>
          <p:cNvSpPr/>
          <p:nvPr/>
        </p:nvSpPr>
        <p:spPr>
          <a:xfrm>
            <a:off x="2789595" y="1562419"/>
            <a:ext cx="1000595" cy="53245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200" b="0"/>
              <a:t> to find</a:t>
            </a:r>
            <a:endParaRPr lang="zh-CN" altLang="en-US" sz="2200" b="0"/>
          </a:p>
        </p:txBody>
      </p:sp>
      <p:sp>
        <p:nvSpPr>
          <p:cNvPr id="6" name="矩形 5"/>
          <p:cNvSpPr/>
          <p:nvPr/>
        </p:nvSpPr>
        <p:spPr>
          <a:xfrm>
            <a:off x="3017916" y="1985912"/>
            <a:ext cx="740908" cy="53245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200" b="0"/>
              <a:t> well</a:t>
            </a:r>
            <a:endParaRPr lang="zh-CN" altLang="en-US" sz="2200" b="0"/>
          </a:p>
        </p:txBody>
      </p:sp>
      <p:sp>
        <p:nvSpPr>
          <p:cNvPr id="8" name="内容占位符 4"/>
          <p:cNvSpPr txBox="1">
            <a:spLocks/>
          </p:cNvSpPr>
          <p:nvPr/>
        </p:nvSpPr>
        <p:spPr bwMode="auto">
          <a:xfrm>
            <a:off x="360854" y="2907692"/>
            <a:ext cx="11485848" cy="9725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sz="22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7. 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句意：然而，也有一些挑战。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be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句型遵循就近原则，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 challenges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是复数形式，所以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动词用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are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are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9" name="内容占位符 4"/>
          <p:cNvSpPr txBox="1">
            <a:spLocks/>
          </p:cNvSpPr>
          <p:nvPr/>
        </p:nvSpPr>
        <p:spPr bwMode="auto">
          <a:xfrm>
            <a:off x="360854" y="3752570"/>
            <a:ext cx="11485848" cy="9725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sz="22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8. 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句意：并不是所有的父母都能像他们的孩子那样请假，所以有些孩子可能会待在家里玩手机。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end up doing sth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sz="2200" b="1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“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以</a:t>
            </a:r>
            <a:r>
              <a:rPr lang="en-US" altLang="zh-CN" sz="22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结束</a:t>
            </a:r>
            <a:r>
              <a:rPr lang="en-US" altLang="zh-CN" sz="2200" b="1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”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staying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0" name="内容占位符 4"/>
          <p:cNvSpPr txBox="1">
            <a:spLocks/>
          </p:cNvSpPr>
          <p:nvPr/>
        </p:nvSpPr>
        <p:spPr bwMode="auto">
          <a:xfrm>
            <a:off x="360854" y="4635713"/>
            <a:ext cx="11485848" cy="9725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sz="22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9. 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句意：学校还需要找到一种方法，将所有的课程安排到新的时间表中。</a:t>
            </a:r>
            <a:r>
              <a:rPr lang="en-US" altLang="zh-CN" sz="2200" b="1" u="wavy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need to do sth</a:t>
            </a:r>
            <a:r>
              <a:rPr lang="zh-CN" altLang="zh-CN" sz="2200" b="1" u="wavy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sz="2200" b="1" u="wavy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+mn-ea"/>
                <a:cs typeface="Times New Roman" panose="02020603050405020304" pitchFamily="18" charset="0"/>
              </a:rPr>
              <a:t>“</a:t>
            </a:r>
            <a:r>
              <a:rPr lang="zh-CN" altLang="zh-CN" sz="2200" b="1" u="wavy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需要做某事</a:t>
            </a:r>
            <a:r>
              <a:rPr lang="en-US" altLang="zh-CN" sz="2200" b="1" u="wavy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+mn-ea"/>
                <a:cs typeface="Times New Roman" panose="02020603050405020304" pitchFamily="18" charset="0"/>
              </a:rPr>
              <a:t>”</a:t>
            </a:r>
            <a:r>
              <a:rPr lang="zh-CN" altLang="zh-CN" sz="2200" b="1" u="wavy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，是固定用法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find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067271" y="5009124"/>
            <a:ext cx="432048" cy="224025"/>
          </a:xfrm>
          <a:prstGeom prst="rect">
            <a:avLst/>
          </a:prstGeom>
        </p:spPr>
      </p:pic>
      <p:sp>
        <p:nvSpPr>
          <p:cNvPr id="12" name="矩形 11"/>
          <p:cNvSpPr/>
          <p:nvPr/>
        </p:nvSpPr>
        <p:spPr>
          <a:xfrm>
            <a:off x="6743278" y="5085184"/>
            <a:ext cx="5184575" cy="5324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en-US" altLang="zh-CN" sz="2200">
                <a:solidFill>
                  <a:srgbClr val="00B0F0"/>
                </a:solidFill>
                <a:uFill>
                  <a:solidFill>
                    <a:srgbClr val="00B0F0"/>
                  </a:solidFill>
                </a:uFill>
                <a:cs typeface="Times New Roman" panose="02020603050405020304" pitchFamily="18" charset="0"/>
              </a:rPr>
              <a:t>need to do </a:t>
            </a:r>
            <a:r>
              <a:rPr lang="en-US" altLang="zh-CN" sz="2200" smtClean="0">
                <a:solidFill>
                  <a:srgbClr val="00B0F0"/>
                </a:solidFill>
                <a:latin typeface="+mn-lt"/>
              </a:rPr>
              <a:t>done</a:t>
            </a:r>
            <a:r>
              <a:rPr lang="zh-CN" altLang="en-US" sz="2200" smtClean="0">
                <a:solidFill>
                  <a:srgbClr val="00B0F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表示</a:t>
            </a:r>
            <a:r>
              <a:rPr lang="zh-CN" altLang="en-US" sz="2200">
                <a:solidFill>
                  <a:srgbClr val="00B0F0"/>
                </a:solidFill>
                <a:latin typeface="+mn-lt"/>
              </a:rPr>
              <a:t>“</a:t>
            </a:r>
            <a:r>
              <a:rPr lang="zh-CN" altLang="en-US" sz="2200">
                <a:solidFill>
                  <a:srgbClr val="00B0F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某事</a:t>
            </a:r>
            <a:r>
              <a:rPr lang="zh-CN" altLang="en-US" sz="2200" smtClean="0">
                <a:solidFill>
                  <a:srgbClr val="00B0F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需要</a:t>
            </a:r>
            <a:r>
              <a:rPr lang="zh-CN" altLang="en-US" sz="2200">
                <a:solidFill>
                  <a:srgbClr val="00B0F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被</a:t>
            </a:r>
            <a:r>
              <a:rPr lang="zh-CN" altLang="en-US" sz="2200" smtClean="0">
                <a:solidFill>
                  <a:srgbClr val="00B0F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做</a:t>
            </a:r>
            <a:r>
              <a:rPr lang="en-US" altLang="zh-CN" sz="2200" smtClean="0">
                <a:solidFill>
                  <a:srgbClr val="00B0F0"/>
                </a:solidFill>
                <a:uFill>
                  <a:solidFill>
                    <a:srgbClr val="00B0F0"/>
                  </a:solidFill>
                </a:uFill>
                <a:latin typeface="+mn-ea"/>
                <a:ea typeface="+mn-ea"/>
                <a:cs typeface="Times New Roman" panose="02020603050405020304" pitchFamily="18" charset="0"/>
              </a:rPr>
              <a:t>”</a:t>
            </a:r>
            <a:r>
              <a:rPr lang="zh-CN" altLang="zh-CN" sz="2200" smtClean="0">
                <a:solidFill>
                  <a:srgbClr val="00B0F0"/>
                </a:solidFill>
                <a:cs typeface="Times New Roman" panose="02020603050405020304" pitchFamily="18" charset="0"/>
              </a:rPr>
              <a:t>。</a:t>
            </a:r>
            <a:endParaRPr lang="zh-CN" altLang="zh-CN" sz="2200">
              <a:solidFill>
                <a:srgbClr val="00B0F0"/>
              </a:solidFill>
              <a:latin typeface="+mn-ea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13" name="内容占位符 4"/>
          <p:cNvSpPr txBox="1">
            <a:spLocks/>
          </p:cNvSpPr>
          <p:nvPr/>
        </p:nvSpPr>
        <p:spPr bwMode="auto">
          <a:xfrm>
            <a:off x="360854" y="5589240"/>
            <a:ext cx="11485848" cy="9252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sz="22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10. 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句意：为了使这些假期顺利进行，政府、学校、家长和社区需要共同努力。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well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是副词，修饰动词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work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well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862726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8" grpId="0"/>
      <p:bldP spid="9" grpId="0"/>
      <p:bldP spid="10" grpId="0"/>
      <p:bldP spid="12" grpId="0"/>
      <p:bldP spid="13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1021</TotalTime>
  <Words>565</Words>
  <Application>Microsoft Office PowerPoint</Application>
  <PresentationFormat>自定义</PresentationFormat>
  <Paragraphs>30</Paragraphs>
  <Slides>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15" baseType="lpstr">
      <vt:lpstr>仿宋</vt:lpstr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微软用户</cp:lastModifiedBy>
  <cp:revision>760</cp:revision>
  <dcterms:created xsi:type="dcterms:W3CDTF">2020-11-06T05:24:00Z</dcterms:created>
  <dcterms:modified xsi:type="dcterms:W3CDTF">2025-09-13T09:24:26Z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